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294" r:id="rId36"/>
    <p:sldId id="296" r:id="rId37"/>
    <p:sldId id="318" r:id="rId38"/>
    <p:sldId id="319" r:id="rId39"/>
    <p:sldId id="321" r:id="rId40"/>
    <p:sldId id="288"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6" d="100"/>
          <a:sy n="66" d="100"/>
        </p:scale>
        <p:origin x="78" y="6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chneirc73/IBM_DS_Capston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 Schneider</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dirty="0">
                <a:solidFill>
                  <a:schemeClr val="accent3">
                    <a:lumMod val="25000"/>
                  </a:schemeClr>
                </a:solidFill>
              </a:rPr>
              <a:t>The main purpose of this notebook was to create the dependent variable for classification purposes. This notebook took all of the potential outcomes from a rocket launch and divide them into good/bad outcomes which were then converted into 0s and 1s.</a:t>
            </a:r>
          </a:p>
          <a:p>
            <a:r>
              <a:rPr lang="en-US" dirty="0">
                <a:solidFill>
                  <a:schemeClr val="accent3">
                    <a:lumMod val="25000"/>
                  </a:schemeClr>
                </a:solidFill>
              </a:rPr>
              <a:t>Notebook location: https://github.com/schneirc73/IBM_DS_Capstone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dirty="0"/>
              <a:t>Using Scatterplots, bar graphs and line plots relationships between launch sites, orbit types and payload mass are visualized.  </a:t>
            </a:r>
          </a:p>
          <a:p>
            <a:r>
              <a:rPr lang="en-US" dirty="0"/>
              <a:t>Location of Notebook: https://github.com/schneirc73/IBM_DS_Capstone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dirty="0"/>
              <a:t>SQL was utilized to parse a database to view first successful missions, total payload mass of all launches, launch locations and a few other items of interest.</a:t>
            </a:r>
          </a:p>
          <a:p>
            <a:r>
              <a:rPr lang="en-US" dirty="0"/>
              <a:t>Notebook Location: https://github.com/schneirc73/IBM_DS_Capstone</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The maps created in Folium are used to view the location of different launch sites used in the dataset.  The maps allow the user to drill deeper into each location and view the success and failure of each launch instance.</a:t>
            </a:r>
          </a:p>
          <a:p>
            <a:r>
              <a:rPr lang="en-US" dirty="0"/>
              <a:t>Notebook Location: https://github.com/schneirc73/IBM_DS_Capstone</a:t>
            </a: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r>
              <a:rPr lang="en-US" dirty="0"/>
              <a:t>The predictive analysis covered multiple avenue of classification techniques including: </a:t>
            </a:r>
          </a:p>
          <a:p>
            <a:pPr lvl="1"/>
            <a:r>
              <a:rPr lang="en-US" dirty="0"/>
              <a:t>Decision Tree</a:t>
            </a:r>
          </a:p>
          <a:p>
            <a:pPr lvl="1"/>
            <a:r>
              <a:rPr lang="en-US" dirty="0"/>
              <a:t>K-Neighbors</a:t>
            </a:r>
          </a:p>
          <a:p>
            <a:pPr lvl="1"/>
            <a:r>
              <a:rPr lang="en-US" dirty="0"/>
              <a:t>SVM</a:t>
            </a:r>
          </a:p>
          <a:p>
            <a:pPr lvl="1"/>
            <a:r>
              <a:rPr lang="en-US" dirty="0"/>
              <a:t>Logistic Regression</a:t>
            </a:r>
          </a:p>
          <a:p>
            <a:pPr lvl="1"/>
            <a:endParaRPr lang="en-US" dirty="0"/>
          </a:p>
          <a:p>
            <a:pPr marL="457200" lvl="1" indent="0">
              <a:buNone/>
            </a:pPr>
            <a:r>
              <a:rPr lang="en-US" sz="2800" dirty="0"/>
              <a:t>The models were optimized using a grid search method, which determined the Decision Tree performed the best.  The notebook can be found at: https://github.com/schneirc73/IBM_DS_Capstone</a:t>
            </a:r>
          </a:p>
          <a:p>
            <a:pPr lvl="1"/>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shows the success and failures for different launch sites.  This plot shows that both KSC LC 39A and VAFB SLC 4E both have a high degree of successful launches, when compared to CCAFS SLC 40 that high a higher volume of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C8AAA31-7ED5-7389-EB30-820FFDDF0569}"/>
              </a:ext>
            </a:extLst>
          </p:cNvPr>
          <p:cNvPicPr>
            <a:picLocks noChangeAspect="1"/>
          </p:cNvPicPr>
          <p:nvPr/>
        </p:nvPicPr>
        <p:blipFill>
          <a:blip r:embed="rId3"/>
          <a:stretch>
            <a:fillRect/>
          </a:stretch>
        </p:blipFill>
        <p:spPr>
          <a:xfrm>
            <a:off x="5514975" y="1269398"/>
            <a:ext cx="6677025" cy="48291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shows a few areas of interest, firstly the higher payload mass seems to have a higher proportion of success.  And VAFB SLC 4E didn’t launch any rockets above 10,000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AB09AFC-AEEE-124A-0CCC-436239E11317}"/>
              </a:ext>
            </a:extLst>
          </p:cNvPr>
          <p:cNvPicPr>
            <a:picLocks noChangeAspect="1"/>
          </p:cNvPicPr>
          <p:nvPr/>
        </p:nvPicPr>
        <p:blipFill>
          <a:blip r:embed="rId3"/>
          <a:stretch>
            <a:fillRect/>
          </a:stretch>
        </p:blipFill>
        <p:spPr>
          <a:xfrm>
            <a:off x="5285772" y="1231912"/>
            <a:ext cx="6858000" cy="48863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Multiple Orbit types had a perfect success rate for launches and the average for all types is around 60%.  With the lowest Orbit type SO not having a single success.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0045639-A663-9C77-87CE-D2A5066D215B}"/>
              </a:ext>
            </a:extLst>
          </p:cNvPr>
          <p:cNvPicPr>
            <a:picLocks noChangeAspect="1"/>
          </p:cNvPicPr>
          <p:nvPr/>
        </p:nvPicPr>
        <p:blipFill>
          <a:blip r:embed="rId3"/>
          <a:stretch>
            <a:fillRect/>
          </a:stretch>
        </p:blipFill>
        <p:spPr>
          <a:xfrm>
            <a:off x="6257925" y="1233713"/>
            <a:ext cx="5934075" cy="480698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vast majority of flights occurred with LEO, ISS, PO and GTO orbit types.  While SO and GEO both only had a single flight.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74BB7A7-937A-28D4-4385-D7AC345036BA}"/>
              </a:ext>
            </a:extLst>
          </p:cNvPr>
          <p:cNvPicPr>
            <a:picLocks noChangeAspect="1"/>
          </p:cNvPicPr>
          <p:nvPr/>
        </p:nvPicPr>
        <p:blipFill>
          <a:blip r:embed="rId3"/>
          <a:stretch>
            <a:fillRect/>
          </a:stretch>
        </p:blipFill>
        <p:spPr>
          <a:xfrm>
            <a:off x="5648325" y="1241875"/>
            <a:ext cx="6543675" cy="48577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vast majority of Orbit types did not exceed a payload mass of 8,000.  While ISS, PO and VLEO had launches above this threshold.  Interestingly VLEO only had payload masses above the 8,000 threshold.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52B118E-9978-4EF9-BC8B-919425F07702}"/>
              </a:ext>
            </a:extLst>
          </p:cNvPr>
          <p:cNvPicPr>
            <a:picLocks noChangeAspect="1"/>
          </p:cNvPicPr>
          <p:nvPr/>
        </p:nvPicPr>
        <p:blipFill>
          <a:blip r:embed="rId3"/>
          <a:stretch>
            <a:fillRect/>
          </a:stretch>
        </p:blipFill>
        <p:spPr>
          <a:xfrm>
            <a:off x="5724525" y="1215448"/>
            <a:ext cx="6467475" cy="48101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graph shows the progression of successful launches that have occurred overtime.  Starting in 2014 the success rate steadily increased except for a dip in 2018 but the trend rebounded in 2019 to above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6AB6359-DBFD-6BC6-8DBD-427308A4DDC6}"/>
              </a:ext>
            </a:extLst>
          </p:cNvPr>
          <p:cNvPicPr>
            <a:picLocks noChangeAspect="1"/>
          </p:cNvPicPr>
          <p:nvPr/>
        </p:nvPicPr>
        <p:blipFill>
          <a:blip r:embed="rId3"/>
          <a:stretch>
            <a:fillRect/>
          </a:stretch>
        </p:blipFill>
        <p:spPr>
          <a:xfrm>
            <a:off x="6027811" y="1178819"/>
            <a:ext cx="6143625" cy="49434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SQL in python we found that there were only four launch sites in the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794F5540-EC5F-4E0D-C1A3-D9CF912AB9F9}"/>
              </a:ext>
            </a:extLst>
          </p:cNvPr>
          <p:cNvPicPr>
            <a:picLocks noChangeAspect="1"/>
          </p:cNvPicPr>
          <p:nvPr/>
        </p:nvPicPr>
        <p:blipFill>
          <a:blip r:embed="rId3"/>
          <a:stretch>
            <a:fillRect/>
          </a:stretch>
        </p:blipFill>
        <p:spPr>
          <a:xfrm>
            <a:off x="0" y="5943600"/>
            <a:ext cx="1476375" cy="914400"/>
          </a:xfrm>
          <a:prstGeom prst="rect">
            <a:avLst/>
          </a:prstGeom>
        </p:spPr>
      </p:pic>
      <p:graphicFrame>
        <p:nvGraphicFramePr>
          <p:cNvPr id="2" name="Table 5">
            <a:extLst>
              <a:ext uri="{FF2B5EF4-FFF2-40B4-BE49-F238E27FC236}">
                <a16:creationId xmlns:a16="http://schemas.microsoft.com/office/drawing/2014/main" id="{D99B55B7-9B7B-7CA3-1B92-B4A14E34E6B0}"/>
              </a:ext>
            </a:extLst>
          </p:cNvPr>
          <p:cNvGraphicFramePr>
            <a:graphicFrameLocks noGrp="1"/>
          </p:cNvGraphicFramePr>
          <p:nvPr>
            <p:extLst>
              <p:ext uri="{D42A27DB-BD31-4B8C-83A1-F6EECF244321}">
                <p14:modId xmlns:p14="http://schemas.microsoft.com/office/powerpoint/2010/main" val="2190078358"/>
              </p:ext>
            </p:extLst>
          </p:nvPr>
        </p:nvGraphicFramePr>
        <p:xfrm>
          <a:off x="1676401" y="3074194"/>
          <a:ext cx="8128000" cy="2392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36692756"/>
                    </a:ext>
                  </a:extLst>
                </a:gridCol>
                <a:gridCol w="4064000">
                  <a:extLst>
                    <a:ext uri="{9D8B030D-6E8A-4147-A177-3AD203B41FA5}">
                      <a16:colId xmlns:a16="http://schemas.microsoft.com/office/drawing/2014/main" val="3710058340"/>
                    </a:ext>
                  </a:extLst>
                </a:gridCol>
              </a:tblGrid>
              <a:tr h="370840">
                <a:tc>
                  <a:txBody>
                    <a:bodyPr/>
                    <a:lstStyle/>
                    <a:p>
                      <a:r>
                        <a:rPr lang="en-US" dirty="0"/>
                        <a:t>Launch Sites</a:t>
                      </a:r>
                    </a:p>
                  </a:txBody>
                  <a:tcPr/>
                </a:tc>
                <a:tc>
                  <a:txBody>
                    <a:bodyPr/>
                    <a:lstStyle/>
                    <a:p>
                      <a:r>
                        <a:rPr lang="en-US" dirty="0"/>
                        <a:t>Common Name</a:t>
                      </a:r>
                    </a:p>
                  </a:txBody>
                  <a:tcPr/>
                </a:tc>
                <a:extLst>
                  <a:ext uri="{0D108BD9-81ED-4DB2-BD59-A6C34878D82A}">
                    <a16:rowId xmlns:a16="http://schemas.microsoft.com/office/drawing/2014/main" val="1996868559"/>
                  </a:ext>
                </a:extLst>
              </a:tr>
              <a:tr h="370840">
                <a:tc>
                  <a:txBody>
                    <a:bodyPr/>
                    <a:lstStyle/>
                    <a:p>
                      <a:r>
                        <a:rPr lang="en-US" dirty="0"/>
                        <a:t>CCAFS LC-40</a:t>
                      </a:r>
                    </a:p>
                  </a:txBody>
                  <a:tcPr/>
                </a:tc>
                <a:tc>
                  <a:txBody>
                    <a:bodyPr/>
                    <a:lstStyle/>
                    <a:p>
                      <a:r>
                        <a:rPr lang="en-US" dirty="0"/>
                        <a:t>Cape Canaveral</a:t>
                      </a:r>
                    </a:p>
                  </a:txBody>
                  <a:tcPr/>
                </a:tc>
                <a:extLst>
                  <a:ext uri="{0D108BD9-81ED-4DB2-BD59-A6C34878D82A}">
                    <a16:rowId xmlns:a16="http://schemas.microsoft.com/office/drawing/2014/main" val="995417542"/>
                  </a:ext>
                </a:extLst>
              </a:tr>
              <a:tr h="370840">
                <a:tc>
                  <a:txBody>
                    <a:bodyPr/>
                    <a:lstStyle/>
                    <a:p>
                      <a:r>
                        <a:rPr lang="en-US" dirty="0"/>
                        <a:t>VAFB SLC-4E</a:t>
                      </a:r>
                    </a:p>
                  </a:txBody>
                  <a:tcPr/>
                </a:tc>
                <a:tc>
                  <a:txBody>
                    <a:bodyPr/>
                    <a:lstStyle/>
                    <a:p>
                      <a:r>
                        <a:rPr lang="en-US" dirty="0"/>
                        <a:t>Vandenberg Space Launch Complex 4</a:t>
                      </a:r>
                    </a:p>
                  </a:txBody>
                  <a:tcPr/>
                </a:tc>
                <a:extLst>
                  <a:ext uri="{0D108BD9-81ED-4DB2-BD59-A6C34878D82A}">
                    <a16:rowId xmlns:a16="http://schemas.microsoft.com/office/drawing/2014/main" val="1000914354"/>
                  </a:ext>
                </a:extLst>
              </a:tr>
              <a:tr h="370840">
                <a:tc>
                  <a:txBody>
                    <a:bodyPr/>
                    <a:lstStyle/>
                    <a:p>
                      <a:r>
                        <a:rPr lang="en-US" dirty="0"/>
                        <a:t>KSC LC-39A</a:t>
                      </a:r>
                    </a:p>
                  </a:txBody>
                  <a:tcPr/>
                </a:tc>
                <a:tc>
                  <a:txBody>
                    <a:bodyPr/>
                    <a:lstStyle/>
                    <a:p>
                      <a:r>
                        <a:rPr lang="en-US" dirty="0"/>
                        <a:t>Kennedy Space Center Launch Complex 39A</a:t>
                      </a:r>
                    </a:p>
                  </a:txBody>
                  <a:tcPr/>
                </a:tc>
                <a:extLst>
                  <a:ext uri="{0D108BD9-81ED-4DB2-BD59-A6C34878D82A}">
                    <a16:rowId xmlns:a16="http://schemas.microsoft.com/office/drawing/2014/main" val="3840084539"/>
                  </a:ext>
                </a:extLst>
              </a:tr>
              <a:tr h="370840">
                <a:tc>
                  <a:txBody>
                    <a:bodyPr/>
                    <a:lstStyle/>
                    <a:p>
                      <a:r>
                        <a:rPr lang="en-US" dirty="0"/>
                        <a:t>CCAFS SLC-40</a:t>
                      </a:r>
                    </a:p>
                  </a:txBody>
                  <a:tcPr/>
                </a:tc>
                <a:tc>
                  <a:txBody>
                    <a:bodyPr/>
                    <a:lstStyle/>
                    <a:p>
                      <a:r>
                        <a:rPr lang="en-US" dirty="0"/>
                        <a:t>Cape Canaveral Space Launch Complex 40</a:t>
                      </a:r>
                    </a:p>
                  </a:txBody>
                  <a:tcPr/>
                </a:tc>
                <a:extLst>
                  <a:ext uri="{0D108BD9-81ED-4DB2-BD59-A6C34878D82A}">
                    <a16:rowId xmlns:a16="http://schemas.microsoft.com/office/drawing/2014/main" val="228987709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04729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discovered the available information related to different launches that occurred at either of the Cape Canaveral Launch sites.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D460B7A-83BE-C2C8-008D-4AB8BF74D06C}"/>
              </a:ext>
            </a:extLst>
          </p:cNvPr>
          <p:cNvPicPr>
            <a:picLocks noChangeAspect="1"/>
          </p:cNvPicPr>
          <p:nvPr/>
        </p:nvPicPr>
        <p:blipFill>
          <a:blip r:embed="rId3"/>
          <a:stretch>
            <a:fillRect/>
          </a:stretch>
        </p:blipFill>
        <p:spPr>
          <a:xfrm>
            <a:off x="7817304" y="1277257"/>
            <a:ext cx="4133850" cy="545215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that NASA launched in the given dataset was equal to 619,967.</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E1C3869-7B1B-C16D-56EF-B2A9B9A32FAA}"/>
              </a:ext>
            </a:extLst>
          </p:cNvPr>
          <p:cNvPicPr>
            <a:picLocks noChangeAspect="1"/>
          </p:cNvPicPr>
          <p:nvPr/>
        </p:nvPicPr>
        <p:blipFill>
          <a:blip r:embed="rId3"/>
          <a:stretch>
            <a:fillRect/>
          </a:stretch>
        </p:blipFill>
        <p:spPr>
          <a:xfrm>
            <a:off x="2361441" y="2212747"/>
            <a:ext cx="1076325" cy="3714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F9 v1.1 booster on average carried 6138.27 payload mass each launch.</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3D34688-595E-7226-8F8F-543350C3FA23}"/>
              </a:ext>
            </a:extLst>
          </p:cNvPr>
          <p:cNvPicPr>
            <a:picLocks noChangeAspect="1"/>
          </p:cNvPicPr>
          <p:nvPr/>
        </p:nvPicPr>
        <p:blipFill>
          <a:blip r:embed="rId3"/>
          <a:stretch>
            <a:fillRect/>
          </a:stretch>
        </p:blipFill>
        <p:spPr>
          <a:xfrm>
            <a:off x="4294261" y="4001294"/>
            <a:ext cx="1733550" cy="304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on a ground pad occurred in 01/08/2018 by a SpaceX’s Falcon 9 from the Cape Canaveral Air Force Station.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F3B0AA3-82C5-CA88-DE40-A8C2A5B0F7FC}"/>
              </a:ext>
            </a:extLst>
          </p:cNvPr>
          <p:cNvPicPr>
            <a:picLocks noChangeAspect="1"/>
          </p:cNvPicPr>
          <p:nvPr/>
        </p:nvPicPr>
        <p:blipFill>
          <a:blip r:embed="rId3"/>
          <a:stretch>
            <a:fillRect/>
          </a:stretch>
        </p:blipFill>
        <p:spPr>
          <a:xfrm>
            <a:off x="3745440" y="4244634"/>
            <a:ext cx="4022805" cy="74907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GTO booster is the only booster to have successful utilized a Drone Ship landing with a Payload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BF4B10E-CED7-599A-C362-1BD4CFD50D23}"/>
              </a:ext>
            </a:extLst>
          </p:cNvPr>
          <p:cNvPicPr>
            <a:picLocks noChangeAspect="1"/>
          </p:cNvPicPr>
          <p:nvPr/>
        </p:nvPicPr>
        <p:blipFill>
          <a:blip r:embed="rId3"/>
          <a:stretch>
            <a:fillRect/>
          </a:stretch>
        </p:blipFill>
        <p:spPr>
          <a:xfrm>
            <a:off x="0" y="6176963"/>
            <a:ext cx="4767259" cy="68103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was a total of 98 successful missions and a 1 mission failure in the dataset.</a:t>
            </a:r>
          </a:p>
          <a:p>
            <a:pPr>
              <a:lnSpc>
                <a:spcPct val="100000"/>
              </a:lnSpc>
              <a:spcBef>
                <a:spcPts val="1400"/>
              </a:spcBef>
            </a:pPr>
            <a:r>
              <a:rPr lang="en-US" sz="2200" dirty="0">
                <a:solidFill>
                  <a:schemeClr val="accent3">
                    <a:lumMod val="25000"/>
                  </a:schemeClr>
                </a:solidFill>
                <a:latin typeface="Abadi" panose="020B0604020104020204" pitchFamily="34" charset="0"/>
              </a:rPr>
              <a:t>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D2D389A-5611-EEFF-4C5A-8FB9FF309C2B}"/>
              </a:ext>
            </a:extLst>
          </p:cNvPr>
          <p:cNvPicPr>
            <a:picLocks noChangeAspect="1"/>
          </p:cNvPicPr>
          <p:nvPr/>
        </p:nvPicPr>
        <p:blipFill>
          <a:blip r:embed="rId3"/>
          <a:stretch>
            <a:fillRect/>
          </a:stretch>
        </p:blipFill>
        <p:spPr>
          <a:xfrm>
            <a:off x="1066801" y="3088520"/>
            <a:ext cx="609600" cy="333375"/>
          </a:xfrm>
          <a:prstGeom prst="rect">
            <a:avLst/>
          </a:prstGeom>
        </p:spPr>
      </p:pic>
      <p:pic>
        <p:nvPicPr>
          <p:cNvPr id="8" name="Picture 7">
            <a:extLst>
              <a:ext uri="{FF2B5EF4-FFF2-40B4-BE49-F238E27FC236}">
                <a16:creationId xmlns:a16="http://schemas.microsoft.com/office/drawing/2014/main" id="{0B540E96-B6A9-76DE-4932-70EC419BA694}"/>
              </a:ext>
            </a:extLst>
          </p:cNvPr>
          <p:cNvPicPr>
            <a:picLocks noChangeAspect="1"/>
          </p:cNvPicPr>
          <p:nvPr/>
        </p:nvPicPr>
        <p:blipFill>
          <a:blip r:embed="rId4"/>
          <a:stretch>
            <a:fillRect/>
          </a:stretch>
        </p:blipFill>
        <p:spPr>
          <a:xfrm>
            <a:off x="1109663" y="4159821"/>
            <a:ext cx="523875" cy="2476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046344"/>
            <a:ext cx="10100983"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 multitude of methods in python were used to collect data from different websites, wrangle the data into workable datasets, create informative exploratory analysis, interactive maps and a dashboard.</a:t>
            </a:r>
          </a:p>
          <a:p>
            <a:pPr>
              <a:lnSpc>
                <a:spcPct val="100000"/>
              </a:lnSpc>
              <a:spcBef>
                <a:spcPts val="1400"/>
              </a:spcBef>
            </a:pPr>
            <a:r>
              <a:rPr lang="en-US" sz="2200" dirty="0">
                <a:solidFill>
                  <a:schemeClr val="accent3">
                    <a:lumMod val="25000"/>
                  </a:schemeClr>
                </a:solidFill>
                <a:latin typeface="Abadi" panose="020B0604020104020204" pitchFamily="34" charset="0"/>
              </a:rPr>
              <a:t>To predict the outcomes of launches of the SpaceX Falcon 9 rockets, a decision tree classifier performed the best with an accuracy rating of over 80% on unseen testing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list below contains the name of boosters that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FF5086-88C8-DC32-EA54-02B0D486FFFA}"/>
              </a:ext>
            </a:extLst>
          </p:cNvPr>
          <p:cNvPicPr>
            <a:picLocks noChangeAspect="1"/>
          </p:cNvPicPr>
          <p:nvPr/>
        </p:nvPicPr>
        <p:blipFill>
          <a:blip r:embed="rId3"/>
          <a:stretch>
            <a:fillRect/>
          </a:stretch>
        </p:blipFill>
        <p:spPr>
          <a:xfrm>
            <a:off x="770010" y="3144550"/>
            <a:ext cx="2486025" cy="21050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below list shows the boosters used for failures including a drone ship in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B1FA294-0870-525B-B0C1-B7FD3390C740}"/>
              </a:ext>
            </a:extLst>
          </p:cNvPr>
          <p:cNvPicPr>
            <a:picLocks noChangeAspect="1"/>
          </p:cNvPicPr>
          <p:nvPr/>
        </p:nvPicPr>
        <p:blipFill>
          <a:blip r:embed="rId3"/>
          <a:stretch>
            <a:fillRect/>
          </a:stretch>
        </p:blipFill>
        <p:spPr>
          <a:xfrm>
            <a:off x="942522" y="3428999"/>
            <a:ext cx="4152900" cy="9620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2297" y="1674235"/>
            <a:ext cx="25827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Folium map is displaying the launch locations of the SpaceX’s Falcon 9 rocket.  With the majority of sites being located in Florida and a single location in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a:extLst>
              <a:ext uri="{FF2B5EF4-FFF2-40B4-BE49-F238E27FC236}">
                <a16:creationId xmlns:a16="http://schemas.microsoft.com/office/drawing/2014/main" id="{21954DF8-B5EB-C4B6-8030-DC982EC32773}"/>
              </a:ext>
            </a:extLst>
          </p:cNvPr>
          <p:cNvPicPr>
            <a:picLocks noChangeAspect="1"/>
          </p:cNvPicPr>
          <p:nvPr/>
        </p:nvPicPr>
        <p:blipFill rotWithShape="1">
          <a:blip r:embed="rId3"/>
          <a:srcRect l="3665"/>
          <a:stretch/>
        </p:blipFill>
        <p:spPr>
          <a:xfrm>
            <a:off x="3817256" y="1366350"/>
            <a:ext cx="8374743" cy="52871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80967"/>
            <a:ext cx="310605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folium map drills down into a single launch location and shows the successful and failure missions that occurred in the location.  As this screenshot shows this location had a many failures (red) and success (green)</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Success/Failure Instances</a:t>
            </a:r>
          </a:p>
        </p:txBody>
      </p:sp>
      <p:pic>
        <p:nvPicPr>
          <p:cNvPr id="4" name="Picture 3">
            <a:extLst>
              <a:ext uri="{FF2B5EF4-FFF2-40B4-BE49-F238E27FC236}">
                <a16:creationId xmlns:a16="http://schemas.microsoft.com/office/drawing/2014/main" id="{942F4950-995B-D444-F6B8-45A499E4A401}"/>
              </a:ext>
            </a:extLst>
          </p:cNvPr>
          <p:cNvPicPr>
            <a:picLocks noChangeAspect="1"/>
          </p:cNvPicPr>
          <p:nvPr/>
        </p:nvPicPr>
        <p:blipFill>
          <a:blip r:embed="rId3"/>
          <a:stretch>
            <a:fillRect/>
          </a:stretch>
        </p:blipFill>
        <p:spPr>
          <a:xfrm>
            <a:off x="3106056" y="1087699"/>
            <a:ext cx="9085943" cy="575502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7" y="1399223"/>
            <a:ext cx="3068642"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folium map shows the distance a launch site has from a major railroad.  This information may lead to additional research to be done to see if location to public domains has any impact of the success of a launch.</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Public Domain Impact of Success</a:t>
            </a:r>
          </a:p>
        </p:txBody>
      </p:sp>
      <p:pic>
        <p:nvPicPr>
          <p:cNvPr id="4" name="Picture 3">
            <a:extLst>
              <a:ext uri="{FF2B5EF4-FFF2-40B4-BE49-F238E27FC236}">
                <a16:creationId xmlns:a16="http://schemas.microsoft.com/office/drawing/2014/main" id="{5CA40207-5DDF-E600-28F2-023531598461}"/>
              </a:ext>
            </a:extLst>
          </p:cNvPr>
          <p:cNvPicPr>
            <a:picLocks noChangeAspect="1"/>
          </p:cNvPicPr>
          <p:nvPr/>
        </p:nvPicPr>
        <p:blipFill>
          <a:blip r:embed="rId3"/>
          <a:stretch>
            <a:fillRect/>
          </a:stretch>
        </p:blipFill>
        <p:spPr>
          <a:xfrm>
            <a:off x="3425371" y="1399223"/>
            <a:ext cx="8766629" cy="537781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To predict the outcome of a launch I utilized the following classification techniques:</a:t>
            </a:r>
          </a:p>
          <a:p>
            <a:pPr lvl="1">
              <a:lnSpc>
                <a:spcPct val="100000"/>
              </a:lnSpc>
              <a:spcBef>
                <a:spcPts val="1400"/>
              </a:spcBef>
            </a:pPr>
            <a:r>
              <a:rPr lang="en-US" sz="1800" dirty="0">
                <a:solidFill>
                  <a:schemeClr val="accent3">
                    <a:lumMod val="25000"/>
                  </a:schemeClr>
                </a:solidFill>
                <a:latin typeface="Abadi"/>
              </a:rPr>
              <a:t>Support Vector Machine</a:t>
            </a:r>
          </a:p>
          <a:p>
            <a:pPr lvl="1">
              <a:lnSpc>
                <a:spcPct val="100000"/>
              </a:lnSpc>
              <a:spcBef>
                <a:spcPts val="1400"/>
              </a:spcBef>
            </a:pPr>
            <a:r>
              <a:rPr lang="en-US" sz="1800" dirty="0">
                <a:solidFill>
                  <a:schemeClr val="accent3">
                    <a:lumMod val="25000"/>
                  </a:schemeClr>
                </a:solidFill>
                <a:latin typeface="Abadi"/>
              </a:rPr>
              <a:t>K-Nearest Neighbors</a:t>
            </a:r>
          </a:p>
          <a:p>
            <a:pPr lvl="1">
              <a:lnSpc>
                <a:spcPct val="100000"/>
              </a:lnSpc>
              <a:spcBef>
                <a:spcPts val="1400"/>
              </a:spcBef>
            </a:pPr>
            <a:r>
              <a:rPr lang="en-US" sz="1800" dirty="0">
                <a:solidFill>
                  <a:schemeClr val="accent3">
                    <a:lumMod val="25000"/>
                  </a:schemeClr>
                </a:solidFill>
                <a:latin typeface="Abadi"/>
              </a:rPr>
              <a:t>Decision Tree</a:t>
            </a:r>
          </a:p>
          <a:p>
            <a:pPr lvl="1">
              <a:lnSpc>
                <a:spcPct val="100000"/>
              </a:lnSpc>
              <a:spcBef>
                <a:spcPts val="1400"/>
              </a:spcBef>
            </a:pPr>
            <a:r>
              <a:rPr lang="en-US" sz="1800" dirty="0">
                <a:solidFill>
                  <a:schemeClr val="accent3">
                    <a:lumMod val="25000"/>
                  </a:schemeClr>
                </a:solidFill>
                <a:latin typeface="Abadi"/>
              </a:rPr>
              <a:t>Logistic Regression</a:t>
            </a:r>
          </a:p>
          <a:p>
            <a:pPr>
              <a:lnSpc>
                <a:spcPct val="100000"/>
              </a:lnSpc>
              <a:spcBef>
                <a:spcPts val="1400"/>
              </a:spcBef>
            </a:pPr>
            <a:r>
              <a:rPr lang="en-US" sz="2200" dirty="0">
                <a:solidFill>
                  <a:schemeClr val="accent3">
                    <a:lumMod val="25000"/>
                  </a:schemeClr>
                </a:solidFill>
                <a:latin typeface="Abadi"/>
              </a:rPr>
              <a:t>The graph shows the Decision Tree performed the best on the test data above the 80% threshold.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0CA7A70-F8FD-D15C-890F-AFE95DBB9405}"/>
              </a:ext>
            </a:extLst>
          </p:cNvPr>
          <p:cNvPicPr>
            <a:picLocks noChangeAspect="1"/>
          </p:cNvPicPr>
          <p:nvPr/>
        </p:nvPicPr>
        <p:blipFill>
          <a:blip r:embed="rId3"/>
          <a:stretch>
            <a:fillRect/>
          </a:stretch>
        </p:blipFill>
        <p:spPr>
          <a:xfrm>
            <a:off x="5991225" y="1309183"/>
            <a:ext cx="6200775" cy="43338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833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confusion matrix represents the results of the Decision Tree model, as it shows only 2 records were not correctly classified and 16 records being correctly classified.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2471FDE-FE96-03B6-26E1-7A1D6F8EEC60}"/>
              </a:ext>
            </a:extLst>
          </p:cNvPr>
          <p:cNvPicPr>
            <a:picLocks noChangeAspect="1"/>
          </p:cNvPicPr>
          <p:nvPr/>
        </p:nvPicPr>
        <p:blipFill>
          <a:blip r:embed="rId3"/>
          <a:stretch>
            <a:fillRect/>
          </a:stretch>
        </p:blipFill>
        <p:spPr>
          <a:xfrm>
            <a:off x="6781800" y="1185862"/>
            <a:ext cx="5410200" cy="44862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335691" y="1972354"/>
            <a:ext cx="9520617" cy="3327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mn-lt"/>
              </a:rPr>
              <a:t>This project is to determine if there is a method that can be used to accurately predict the outcome of a launch of a Falcon 9 given a certain set of features.  </a:t>
            </a:r>
          </a:p>
          <a:p>
            <a:pPr>
              <a:spcBef>
                <a:spcPts val="1400"/>
              </a:spcBef>
            </a:pPr>
            <a:r>
              <a:rPr lang="en-US" dirty="0">
                <a:solidFill>
                  <a:schemeClr val="accent3">
                    <a:lumMod val="25000"/>
                  </a:schemeClr>
                </a:solidFill>
                <a:latin typeface="+mn-lt"/>
              </a:rPr>
              <a:t>This project answers which model works best to answer our given question and produce additional analyses that can be performed as exploratory analysis is performed.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the results of the decision tree classifier performing so well on the testing set, it may be useful for predicting the outcomes of future launches but given the small size of the testing set the next step would be to gather more data to test the model.</a:t>
            </a:r>
          </a:p>
          <a:p>
            <a:pPr>
              <a:lnSpc>
                <a:spcPct val="100000"/>
              </a:lnSpc>
              <a:spcBef>
                <a:spcPts val="1400"/>
              </a:spcBef>
            </a:pPr>
            <a:r>
              <a:rPr lang="en-US" sz="2200" dirty="0">
                <a:solidFill>
                  <a:schemeClr val="accent3">
                    <a:lumMod val="25000"/>
                  </a:schemeClr>
                </a:solidFill>
                <a:latin typeface="Abadi" panose="020B0604020104020204" pitchFamily="34" charset="0"/>
              </a:rPr>
              <a:t>From the exploratory analysis the next steps for this analysis is examining how much impact (if any) public resources impact the success of launches that occur.  The folium map showed how close the railroad was to a launch site, could this have had any impact on any failures that occurred on that site?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notebooks used to gather data, create graphics and perform classification can be found here: </a:t>
            </a:r>
            <a:r>
              <a:rPr lang="en-US" sz="2200" dirty="0">
                <a:solidFill>
                  <a:schemeClr val="accent3">
                    <a:lumMod val="25000"/>
                  </a:schemeClr>
                </a:solidFill>
                <a:latin typeface="Abadi" panose="020B0604020104020204" pitchFamily="34" charset="0"/>
                <a:hlinkClick r:id="rId4"/>
              </a:rPr>
              <a:t>https://github.com/schneirc73/IBM_DS_Capstone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This project comes from the IBM Data Science Capstone course.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dirty="0"/>
              <a:t>First data of interest to determine what data is needed to predict if a Falcon 9 first stage will land successfully.</a:t>
            </a:r>
          </a:p>
          <a:p>
            <a:r>
              <a:rPr lang="en-US" dirty="0"/>
              <a:t>The data was located and extracted from the SpaceX site and retrieved using an API.</a:t>
            </a:r>
          </a:p>
          <a:p>
            <a:r>
              <a:rPr lang="en-US" dirty="0"/>
              <a:t>Rocket, Launchpads, payload, core and past launch datasets were collected.</a:t>
            </a:r>
          </a:p>
          <a:p>
            <a:r>
              <a:rPr lang="en-US" dirty="0"/>
              <a:t>Certain features were extracted and placed into a single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dirty="0"/>
              <a:t>Data sets were collected by Web Scraping and the SpaceX API request.</a:t>
            </a:r>
          </a:p>
          <a:p>
            <a:pPr marL="0" indent="0">
              <a:lnSpc>
                <a:spcPct val="100000"/>
              </a:lnSpc>
              <a:spcBef>
                <a:spcPts val="1400"/>
              </a:spcBef>
              <a:buNone/>
            </a:pPr>
            <a:r>
              <a:rPr lang="en-US" dirty="0"/>
              <a:t>Code used for data collection can be found: https://github.com/schneirc73/IBM_DS_Capstone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CC95CF3F-131D-6362-D988-A3C5E08F9212}"/>
              </a:ext>
            </a:extLst>
          </p:cNvPr>
          <p:cNvSpPr/>
          <p:nvPr/>
        </p:nvSpPr>
        <p:spPr>
          <a:xfrm>
            <a:off x="6096000" y="2002971"/>
            <a:ext cx="1219200" cy="1102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and Parse Get Request</a:t>
            </a:r>
          </a:p>
        </p:txBody>
      </p:sp>
      <p:sp>
        <p:nvSpPr>
          <p:cNvPr id="7" name="Rectangle 6">
            <a:extLst>
              <a:ext uri="{FF2B5EF4-FFF2-40B4-BE49-F238E27FC236}">
                <a16:creationId xmlns:a16="http://schemas.microsoft.com/office/drawing/2014/main" id="{8D0B6AB0-08C7-CC00-15AB-983C574CB9A4}"/>
              </a:ext>
            </a:extLst>
          </p:cNvPr>
          <p:cNvSpPr/>
          <p:nvPr/>
        </p:nvSpPr>
        <p:spPr>
          <a:xfrm>
            <a:off x="9811658" y="1874593"/>
            <a:ext cx="1219200" cy="1358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JSON data into Data frame format</a:t>
            </a:r>
          </a:p>
        </p:txBody>
      </p:sp>
      <p:sp>
        <p:nvSpPr>
          <p:cNvPr id="9" name="Flowchart: Multidocument 8">
            <a:extLst>
              <a:ext uri="{FF2B5EF4-FFF2-40B4-BE49-F238E27FC236}">
                <a16:creationId xmlns:a16="http://schemas.microsoft.com/office/drawing/2014/main" id="{B18B143F-7BF3-1715-F571-D38B38517F30}"/>
              </a:ext>
            </a:extLst>
          </p:cNvPr>
          <p:cNvSpPr/>
          <p:nvPr/>
        </p:nvSpPr>
        <p:spPr>
          <a:xfrm>
            <a:off x="6096000" y="4775200"/>
            <a:ext cx="1712686" cy="110977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Data Sources from SpaceX</a:t>
            </a:r>
          </a:p>
        </p:txBody>
      </p:sp>
      <p:sp>
        <p:nvSpPr>
          <p:cNvPr id="10" name="Rectangle 9">
            <a:extLst>
              <a:ext uri="{FF2B5EF4-FFF2-40B4-BE49-F238E27FC236}">
                <a16:creationId xmlns:a16="http://schemas.microsoft.com/office/drawing/2014/main" id="{8E49EBA9-E680-54D2-EEA7-931ABD6145A2}"/>
              </a:ext>
            </a:extLst>
          </p:cNvPr>
          <p:cNvSpPr/>
          <p:nvPr/>
        </p:nvSpPr>
        <p:spPr>
          <a:xfrm>
            <a:off x="9949545" y="4526144"/>
            <a:ext cx="1219200" cy="1358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Data into usable format</a:t>
            </a:r>
          </a:p>
        </p:txBody>
      </p:sp>
      <p:cxnSp>
        <p:nvCxnSpPr>
          <p:cNvPr id="12" name="Straight Arrow Connector 11">
            <a:extLst>
              <a:ext uri="{FF2B5EF4-FFF2-40B4-BE49-F238E27FC236}">
                <a16:creationId xmlns:a16="http://schemas.microsoft.com/office/drawing/2014/main" id="{CF6F8CDC-E4D8-CB66-7281-62655F061EC7}"/>
              </a:ext>
            </a:extLst>
          </p:cNvPr>
          <p:cNvCxnSpPr>
            <a:stCxn id="2" idx="2"/>
          </p:cNvCxnSpPr>
          <p:nvPr/>
        </p:nvCxnSpPr>
        <p:spPr>
          <a:xfrm>
            <a:off x="6705600" y="3105048"/>
            <a:ext cx="25401" cy="1670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FC5852-390F-D855-B1AE-613086E20F14}"/>
              </a:ext>
            </a:extLst>
          </p:cNvPr>
          <p:cNvCxnSpPr>
            <a:cxnSpLocks/>
            <a:stCxn id="9" idx="3"/>
            <a:endCxn id="7" idx="1"/>
          </p:cNvCxnSpPr>
          <p:nvPr/>
        </p:nvCxnSpPr>
        <p:spPr>
          <a:xfrm flipV="1">
            <a:off x="7808686" y="2554009"/>
            <a:ext cx="2002972" cy="2776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6C980DF-EFF8-3918-8AFC-50A9DB6C9F32}"/>
              </a:ext>
            </a:extLst>
          </p:cNvPr>
          <p:cNvCxnSpPr>
            <a:cxnSpLocks/>
          </p:cNvCxnSpPr>
          <p:nvPr/>
        </p:nvCxnSpPr>
        <p:spPr>
          <a:xfrm>
            <a:off x="10546444" y="3315730"/>
            <a:ext cx="25401" cy="1210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9237589" cy="3811587"/>
          </a:xfrm>
          <a:prstGeom prst="rect">
            <a:avLst/>
          </a:prstGeom>
        </p:spPr>
        <p:txBody>
          <a:bodyPr lIns="91440" tIns="45720" rIns="91440" bIns="45720" anchor="t">
            <a:noAutofit/>
          </a:bodyPr>
          <a:lstStyle/>
          <a:p>
            <a:pPr>
              <a:lnSpc>
                <a:spcPct val="100000"/>
              </a:lnSpc>
              <a:spcBef>
                <a:spcPts val="1400"/>
              </a:spcBef>
            </a:pPr>
            <a:r>
              <a:rPr lang="en-US" dirty="0">
                <a:solidFill>
                  <a:schemeClr val="accent3">
                    <a:lumMod val="25000"/>
                  </a:schemeClr>
                </a:solidFill>
              </a:rPr>
              <a:t>Beautiful Soup and Python were utilized to scrape Wikipedia tables to collect additional information on launches that were needed for predictive analysis.</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dirty="0">
                <a:solidFill>
                  <a:schemeClr val="accent3">
                    <a:lumMod val="25000"/>
                  </a:schemeClr>
                </a:solidFill>
              </a:rPr>
              <a:t>Notebook location: https://github.com/schneirc73/IBM_DS_Capstone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416</TotalTime>
  <Words>1538</Words>
  <Application>Microsoft Office PowerPoint</Application>
  <PresentationFormat>Widescreen</PresentationFormat>
  <Paragraphs>178</Paragraphs>
  <Slides>42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robert schneider</cp:lastModifiedBy>
  <cp:revision>207</cp:revision>
  <dcterms:created xsi:type="dcterms:W3CDTF">2021-04-29T18:58:34Z</dcterms:created>
  <dcterms:modified xsi:type="dcterms:W3CDTF">2023-05-17T21:57:20Z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